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5" r:id="rId10"/>
    <p:sldId id="266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5" autoAdjust="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3299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4633919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422200" y="4874327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Шатунов Роман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422200" y="527843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Ведущий системный инженер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422200" y="568254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Уральский Центр Систем Безопасности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1"/>
          <p:cNvSpPr txBox="1">
            <a:spLocks noGrp="1"/>
          </p:cNvSpPr>
          <p:nvPr>
            <p:ph type="body" idx="4294967295"/>
          </p:nvPr>
        </p:nvSpPr>
        <p:spPr>
          <a:xfrm>
            <a:off x="5422200" y="6086654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617"/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E-mail: rshatunov@ussc.ru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325;p31">
            <a:extLst>
              <a:ext uri="{FF2B5EF4-FFF2-40B4-BE49-F238E27FC236}">
                <a16:creationId xmlns:a16="http://schemas.microsoft.com/office/drawing/2014/main" id="{806A7F4C-A767-4BFF-8060-24A1D767AA16}"/>
              </a:ext>
            </a:extLst>
          </p:cNvPr>
          <p:cNvSpPr txBox="1">
            <a:spLocks/>
          </p:cNvSpPr>
          <p:nvPr/>
        </p:nvSpPr>
        <p:spPr>
          <a:xfrm>
            <a:off x="393000" y="4850341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Коновалов Артём</a:t>
            </a:r>
          </a:p>
        </p:txBody>
      </p:sp>
      <p:sp>
        <p:nvSpPr>
          <p:cNvPr id="11" name="Google Shape;326;p31">
            <a:extLst>
              <a:ext uri="{FF2B5EF4-FFF2-40B4-BE49-F238E27FC236}">
                <a16:creationId xmlns:a16="http://schemas.microsoft.com/office/drawing/2014/main" id="{D274C9A9-5ACA-4755-8A7A-06BE2FE8431B}"/>
              </a:ext>
            </a:extLst>
          </p:cNvPr>
          <p:cNvSpPr txBox="1">
            <a:spLocks/>
          </p:cNvSpPr>
          <p:nvPr/>
        </p:nvSpPr>
        <p:spPr>
          <a:xfrm>
            <a:off x="420279" y="5267013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Ведущий системный инженер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327;p31">
            <a:extLst>
              <a:ext uri="{FF2B5EF4-FFF2-40B4-BE49-F238E27FC236}">
                <a16:creationId xmlns:a16="http://schemas.microsoft.com/office/drawing/2014/main" id="{CCC00C73-F842-483B-8EB1-8DB05B3BCF6C}"/>
              </a:ext>
            </a:extLst>
          </p:cNvPr>
          <p:cNvSpPr txBox="1">
            <a:spLocks/>
          </p:cNvSpPr>
          <p:nvPr/>
        </p:nvSpPr>
        <p:spPr>
          <a:xfrm>
            <a:off x="393000" y="567112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Уральский Центр Систем Безопасности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328;p31">
            <a:extLst>
              <a:ext uri="{FF2B5EF4-FFF2-40B4-BE49-F238E27FC236}">
                <a16:creationId xmlns:a16="http://schemas.microsoft.com/office/drawing/2014/main" id="{2AD89F43-D169-4E8B-8F58-3D3413D473FD}"/>
              </a:ext>
            </a:extLst>
          </p:cNvPr>
          <p:cNvSpPr txBox="1">
            <a:spLocks/>
          </p:cNvSpPr>
          <p:nvPr/>
        </p:nvSpPr>
        <p:spPr>
          <a:xfrm>
            <a:off x="393000" y="6086567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617"/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E-mail: akonovalov@ussc.ru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видно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&amp;&amp;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слышно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Проектирование </a:t>
            </a:r>
            <a:r>
              <a:rPr lang="ru-RU" sz="3600" dirty="0" err="1">
                <a:latin typeface="Roboto"/>
                <a:ea typeface="Roboto"/>
                <a:cs typeface="Roboto"/>
                <a:sym typeface="Roboto"/>
              </a:rPr>
              <a:t>геораспределенной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сети ЦОД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294967295"/>
          </p:nvPr>
        </p:nvSpPr>
        <p:spPr>
          <a:xfrm>
            <a:off x="7104891" y="5349382"/>
            <a:ext cx="2910439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24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Шатунов Роман;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24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Коновалов Артём</a:t>
            </a:r>
            <a:endParaRPr sz="24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294967295"/>
          </p:nvPr>
        </p:nvSpPr>
        <p:spPr>
          <a:xfrm>
            <a:off x="7104891" y="4836139"/>
            <a:ext cx="3884474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Ведущий системный инженер:</a:t>
            </a:r>
            <a:endParaRPr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4294967295"/>
          </p:nvPr>
        </p:nvSpPr>
        <p:spPr>
          <a:xfrm>
            <a:off x="7104891" y="6327030"/>
            <a:ext cx="5087109" cy="47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Уральский Центр Систем Безопасности</a:t>
            </a:r>
            <a:endParaRPr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200" name="Google Shape;200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ru-RU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Задачи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технологии</a:t>
              </a:r>
              <a:endParaRPr sz="28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2800"/>
              </a:pPr>
              <a:r>
                <a:rPr lang="ru-RU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Схема/архитектура</a:t>
              </a:r>
              <a:endParaRPr lang="ru-RU"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5" name="Google Shape;215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800"/>
              </a:pPr>
              <a:r>
                <a:rPr lang="ru-RU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 и плану по развитию</a:t>
              </a:r>
              <a:endParaRPr lang="ru-RU"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719666" y="2843049"/>
            <a:ext cx="9276280" cy="2304662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850610" y="2954585"/>
            <a:ext cx="8788479" cy="12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800" b="1" dirty="0" err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Cпроектировать</a:t>
            </a:r>
            <a:r>
              <a:rPr lang="ru-RU" sz="28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и реализовать </a:t>
            </a:r>
            <a:r>
              <a:rPr lang="ru-RU" sz="2800" b="1" dirty="0" err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геораспределенную</a:t>
            </a:r>
            <a:r>
              <a:rPr lang="ru-RU" sz="28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lang="ru-RU" sz="2800" b="1" dirty="0" err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катастрофоустройчивую</a:t>
            </a:r>
            <a:r>
              <a:rPr lang="ru-RU" sz="28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фабрику ЦОД для надежной работы сервисов предприятия.</a:t>
            </a:r>
            <a:endParaRPr sz="28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1418253" y="1516010"/>
            <a:ext cx="8790043" cy="121361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1584983" y="13450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1418253" y="2968919"/>
            <a:ext cx="8790043" cy="1308286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1682903" y="281190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3" name="Google Shape;263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253348" y="4896618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9;p26">
            <a:extLst>
              <a:ext uri="{FF2B5EF4-FFF2-40B4-BE49-F238E27FC236}">
                <a16:creationId xmlns:a16="http://schemas.microsoft.com/office/drawing/2014/main" id="{6E8BA9A4-7FDD-445E-B896-A07A06356D85}"/>
              </a:ext>
            </a:extLst>
          </p:cNvPr>
          <p:cNvSpPr txBox="1"/>
          <p:nvPr/>
        </p:nvSpPr>
        <p:spPr>
          <a:xfrm>
            <a:off x="2100286" y="1608606"/>
            <a:ext cx="785547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4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Выработать унифицированное решение для возможности применения в </a:t>
            </a:r>
            <a:r>
              <a:rPr lang="ru-RU" sz="2400" b="1" dirty="0" err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энтерпрайз</a:t>
            </a:r>
            <a:r>
              <a:rPr lang="ru-RU" sz="24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сетях </a:t>
            </a:r>
            <a:r>
              <a:rPr lang="ru-RU" sz="2400" b="1" dirty="0" err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средного</a:t>
            </a:r>
            <a:r>
              <a:rPr lang="ru-RU" sz="24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размера;</a:t>
            </a:r>
            <a:endParaRPr sz="2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249;p26">
            <a:extLst>
              <a:ext uri="{FF2B5EF4-FFF2-40B4-BE49-F238E27FC236}">
                <a16:creationId xmlns:a16="http://schemas.microsoft.com/office/drawing/2014/main" id="{4A87D5E0-79A9-4E6C-A9D9-8D12FDEA3153}"/>
              </a:ext>
            </a:extLst>
          </p:cNvPr>
          <p:cNvSpPr txBox="1"/>
          <p:nvPr/>
        </p:nvSpPr>
        <p:spPr>
          <a:xfrm>
            <a:off x="2100286" y="3075100"/>
            <a:ext cx="785547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4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Обеспечить гибкость использующихся протоколов и элементов топологии;</a:t>
            </a:r>
            <a:endParaRPr sz="2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" name="Google Shape;251;p26">
            <a:extLst>
              <a:ext uri="{FF2B5EF4-FFF2-40B4-BE49-F238E27FC236}">
                <a16:creationId xmlns:a16="http://schemas.microsoft.com/office/drawing/2014/main" id="{2113452F-541C-4150-9A70-1A7AF8BE54B1}"/>
              </a:ext>
            </a:extLst>
          </p:cNvPr>
          <p:cNvSpPr/>
          <p:nvPr/>
        </p:nvSpPr>
        <p:spPr>
          <a:xfrm>
            <a:off x="1418253" y="4568748"/>
            <a:ext cx="8790043" cy="1308286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49;p26">
            <a:extLst>
              <a:ext uri="{FF2B5EF4-FFF2-40B4-BE49-F238E27FC236}">
                <a16:creationId xmlns:a16="http://schemas.microsoft.com/office/drawing/2014/main" id="{B472DF95-DF60-4ED7-96F1-4ADDC026E323}"/>
              </a:ext>
            </a:extLst>
          </p:cNvPr>
          <p:cNvSpPr txBox="1"/>
          <p:nvPr/>
        </p:nvSpPr>
        <p:spPr>
          <a:xfrm>
            <a:off x="2081624" y="4525398"/>
            <a:ext cx="785547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4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Реализовать распределенную </a:t>
            </a:r>
            <a:r>
              <a:rPr lang="en-US" sz="24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L2 </a:t>
            </a:r>
            <a:r>
              <a:rPr lang="ru-RU" sz="24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среду.</a:t>
            </a:r>
            <a:endParaRPr sz="2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" name="Google Shape;255;p26">
            <a:extLst>
              <a:ext uri="{FF2B5EF4-FFF2-40B4-BE49-F238E27FC236}">
                <a16:creationId xmlns:a16="http://schemas.microsoft.com/office/drawing/2014/main" id="{4BB24C71-2063-4BD7-BAC4-2322130B8841}"/>
              </a:ext>
            </a:extLst>
          </p:cNvPr>
          <p:cNvSpPr txBox="1"/>
          <p:nvPr/>
        </p:nvSpPr>
        <p:spPr>
          <a:xfrm>
            <a:off x="1584983" y="443421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04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447152" y="1561011"/>
            <a:ext cx="8019643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618083" y="1415957"/>
            <a:ext cx="5845569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ru-RU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. </a:t>
            </a:r>
            <a:r>
              <a:rPr lang="en-US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Underlay: </a:t>
            </a:r>
            <a:r>
              <a:rPr lang="en-US" sz="5000" b="1" dirty="0" err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eBGP</a:t>
            </a:r>
            <a:r>
              <a:rPr lang="en-US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447151" y="2583796"/>
            <a:ext cx="8019645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519618" y="3629229"/>
            <a:ext cx="7947179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519617" y="4715671"/>
            <a:ext cx="7947177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612687" y="2464861"/>
            <a:ext cx="5810093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2. Overlay: BGP EVPN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612687" y="3542229"/>
            <a:ext cx="7854111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3. M-LAG: Port Channel</a:t>
            </a:r>
            <a:r>
              <a:rPr lang="en-US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lang="en-US" sz="5000" b="1" dirty="0" err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iBGP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671358" y="4628671"/>
            <a:ext cx="7343637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4. Border Routing: </a:t>
            </a:r>
            <a:r>
              <a:rPr lang="en-US" sz="5000" b="1" dirty="0" err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e</a:t>
            </a:r>
            <a:r>
              <a:rPr lang="en-US" sz="5000" b="1" i="0" u="none" strike="noStrike" cap="none" dirty="0" err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BGP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9" name="Google Shape;289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9520989" y="427000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7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584556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ru-RU" sz="4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Схема/архитектура</a:t>
            </a:r>
            <a:endParaRPr lang="ru-RU" sz="4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9" name="Google Shape;289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253066" y="4896617"/>
            <a:ext cx="1893600" cy="18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FBDCA6-CBB4-42CB-9FCB-D144260C0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01" y="1254728"/>
            <a:ext cx="9621406" cy="556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7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48;p26">
            <a:extLst>
              <a:ext uri="{FF2B5EF4-FFF2-40B4-BE49-F238E27FC236}">
                <a16:creationId xmlns:a16="http://schemas.microsoft.com/office/drawing/2014/main" id="{B1961579-A522-46BB-959E-27C62C070802}"/>
              </a:ext>
            </a:extLst>
          </p:cNvPr>
          <p:cNvSpPr/>
          <p:nvPr/>
        </p:nvSpPr>
        <p:spPr>
          <a:xfrm>
            <a:off x="1418253" y="1516010"/>
            <a:ext cx="9092537" cy="121361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49;p26">
            <a:extLst>
              <a:ext uri="{FF2B5EF4-FFF2-40B4-BE49-F238E27FC236}">
                <a16:creationId xmlns:a16="http://schemas.microsoft.com/office/drawing/2014/main" id="{C10BDDD6-9538-43B0-B05E-789B4773F3E9}"/>
              </a:ext>
            </a:extLst>
          </p:cNvPr>
          <p:cNvSpPr txBox="1"/>
          <p:nvPr/>
        </p:nvSpPr>
        <p:spPr>
          <a:xfrm>
            <a:off x="1603578" y="1635191"/>
            <a:ext cx="8454821" cy="70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4400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Цель достигнута, задачи решены. </a:t>
            </a:r>
          </a:p>
        </p:txBody>
      </p:sp>
      <p:sp>
        <p:nvSpPr>
          <p:cNvPr id="10" name="Google Shape;250;p26">
            <a:extLst>
              <a:ext uri="{FF2B5EF4-FFF2-40B4-BE49-F238E27FC236}">
                <a16:creationId xmlns:a16="http://schemas.microsoft.com/office/drawing/2014/main" id="{9C468DD7-6DA5-481B-A702-ED4B719098C2}"/>
              </a:ext>
            </a:extLst>
          </p:cNvPr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56;p26">
            <a:extLst>
              <a:ext uri="{FF2B5EF4-FFF2-40B4-BE49-F238E27FC236}">
                <a16:creationId xmlns:a16="http://schemas.microsoft.com/office/drawing/2014/main" id="{E6D9EB0B-0600-4272-99C1-C342F1DE4C1D}"/>
              </a:ext>
            </a:extLst>
          </p:cNvPr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Google Shape;258;p26">
            <a:extLst>
              <a:ext uri="{FF2B5EF4-FFF2-40B4-BE49-F238E27FC236}">
                <a16:creationId xmlns:a16="http://schemas.microsoft.com/office/drawing/2014/main" id="{3E9EAB78-A818-43ED-853C-E2C1C1FCC342}"/>
              </a:ext>
            </a:extLst>
          </p:cNvPr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" name="Google Shape;248;p26">
            <a:extLst>
              <a:ext uri="{FF2B5EF4-FFF2-40B4-BE49-F238E27FC236}">
                <a16:creationId xmlns:a16="http://schemas.microsoft.com/office/drawing/2014/main" id="{5A26B930-CACF-48ED-94AC-FDC552E6698D}"/>
              </a:ext>
            </a:extLst>
          </p:cNvPr>
          <p:cNvSpPr/>
          <p:nvPr/>
        </p:nvSpPr>
        <p:spPr>
          <a:xfrm>
            <a:off x="1418253" y="3110316"/>
            <a:ext cx="9092537" cy="1641378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249;p26">
            <a:extLst>
              <a:ext uri="{FF2B5EF4-FFF2-40B4-BE49-F238E27FC236}">
                <a16:creationId xmlns:a16="http://schemas.microsoft.com/office/drawing/2014/main" id="{F16AC8D6-2B78-4230-91A9-B4972431D30C}"/>
              </a:ext>
            </a:extLst>
          </p:cNvPr>
          <p:cNvSpPr txBox="1"/>
          <p:nvPr/>
        </p:nvSpPr>
        <p:spPr>
          <a:xfrm>
            <a:off x="1603578" y="3396453"/>
            <a:ext cx="905426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3600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Вектор развития реализация маршрутизации и правил фильтрации трафика за границей ЦОД.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198</Words>
  <Application>Microsoft Office PowerPoint</Application>
  <PresentationFormat>Широкоэкранный</PresentationFormat>
  <Paragraphs>48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Noto Sans Symbols</vt:lpstr>
      <vt:lpstr>Calibri</vt:lpstr>
      <vt:lpstr>Roboto</vt:lpstr>
      <vt:lpstr>Avenir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Коновалов Артем Владимирович</cp:lastModifiedBy>
  <cp:revision>16</cp:revision>
  <dcterms:modified xsi:type="dcterms:W3CDTF">2023-09-19T14:32:53Z</dcterms:modified>
</cp:coreProperties>
</file>